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8" r:id="rId2"/>
    <p:sldId id="279" r:id="rId3"/>
    <p:sldId id="275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ECE5BF-4CA7-1773-FB6C-64BA8078D6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CF662B-2F29-CA31-034A-B70EC53F670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8061AB-FCC7-B539-9F87-F448451D8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2F0EE-EC3F-4547-898F-5436AB963996}" type="datetimeFigureOut">
              <a:rPr lang="en-AU" smtClean="0"/>
              <a:t>28/09/2022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ABC7D6-3024-028D-D368-176FBBEF55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DA049E-AAD5-71EB-B000-20DD9325ED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D93A-2757-40C5-8C89-9CDAEDA4962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380539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5C5CC4-DF62-74EB-82BB-B7DBF697A7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DA3C1BF-E8F6-EC09-CD6C-EBDAC0BC49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3CBB20-599B-773C-AD86-CA14D8EF8C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2F0EE-EC3F-4547-898F-5436AB963996}" type="datetimeFigureOut">
              <a:rPr lang="en-AU" smtClean="0"/>
              <a:t>28/09/2022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CF6EBA-3A8A-A08B-FD51-88CE3D3AC1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D26222-47B5-99BC-520A-F6169BA8E7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D93A-2757-40C5-8C89-9CDAEDA4962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203912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1DDCA78-9537-4451-C21E-B9417A2E8F5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B9F831C-7E12-4967-BA83-C17454543D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E3DC6E-141D-A58F-B57D-855A4160AD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2F0EE-EC3F-4547-898F-5436AB963996}" type="datetimeFigureOut">
              <a:rPr lang="en-AU" smtClean="0"/>
              <a:t>28/09/2022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DD574E-92B6-C844-F5A7-B240BF8927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DAAD03-D995-6205-0CEE-C1C81591DE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D93A-2757-40C5-8C89-9CDAEDA4962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762921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E529BA-8E1A-06A5-9C2B-BB1AC49EA8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132E78-1C57-61AF-5FCA-0892D967EB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922677-BD98-E8FB-ACA2-B5F797BD87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2F0EE-EC3F-4547-898F-5436AB963996}" type="datetimeFigureOut">
              <a:rPr lang="en-AU" smtClean="0"/>
              <a:t>28/09/2022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995A44-6C7E-193C-0EAA-A12980FAF1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CE7404-7577-D0D3-FEBA-528AAF3801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D93A-2757-40C5-8C89-9CDAEDA4962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105716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A909C7-DD62-2E19-B78A-A58F076C13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92A936-B80B-5146-446A-390785430D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1BC059-D670-7C23-DA51-71B4AF5A63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2F0EE-EC3F-4547-898F-5436AB963996}" type="datetimeFigureOut">
              <a:rPr lang="en-AU" smtClean="0"/>
              <a:t>28/09/2022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F334B4-E551-90BA-DB2B-BC5C164350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2D15D9-D308-13F1-EE8F-520A2B7700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D93A-2757-40C5-8C89-9CDAEDA4962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069136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43E40F-6121-C17E-3983-6960796B77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660E3C-222B-0F99-2C09-5368E2B9810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E8CF5E4-AE01-D1A2-D523-757AB277E9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802C6D-9787-E548-4282-C2F4F8AF74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2F0EE-EC3F-4547-898F-5436AB963996}" type="datetimeFigureOut">
              <a:rPr lang="en-AU" smtClean="0"/>
              <a:t>28/09/2022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37574F-900F-0687-9F0E-9AD615714C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E7D1C4-FF54-D83F-78C1-BFB14E6F43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D93A-2757-40C5-8C89-9CDAEDA4962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284184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098A85-5D94-D750-C0E9-88D7B66425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462FCF-C047-3C80-EA97-26DFBDDE68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572A93B-3F77-8A2F-10E8-A5FD458EFD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987DF67-9BEE-1213-92E1-0367F6EE5DA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99076A2-28E8-D22D-4CBE-15958C26BF1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D3C3B04-6BB8-2794-DDAA-96DF36D6E4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2F0EE-EC3F-4547-898F-5436AB963996}" type="datetimeFigureOut">
              <a:rPr lang="en-AU" smtClean="0"/>
              <a:t>28/09/2022</a:t>
            </a:fld>
            <a:endParaRPr lang="en-A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0678EE0-8C38-07AC-6B9A-5EC2A8B81C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877DE63-2D5C-27EA-5220-702E6081D9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D93A-2757-40C5-8C89-9CDAEDA4962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106054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5C3D20-1501-BCE8-9096-472137F457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F4D96F7-1974-A9A3-AF6A-2C7DBBD7A0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2F0EE-EC3F-4547-898F-5436AB963996}" type="datetimeFigureOut">
              <a:rPr lang="en-AU" smtClean="0"/>
              <a:t>28/09/2022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3FE16DF-1EA5-05A8-7CAA-3806C503FA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1CC26B-ACCC-3F85-2F8E-307DA715EF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D93A-2757-40C5-8C89-9CDAEDA4962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399163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3B53E92-CA9A-DBC3-BD25-0571714D7F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2F0EE-EC3F-4547-898F-5436AB963996}" type="datetimeFigureOut">
              <a:rPr lang="en-AU" smtClean="0"/>
              <a:t>28/09/2022</a:t>
            </a:fld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907AC2F-DEAC-8647-8526-C6EA72BED7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3C9B09-908C-0B7F-40E3-38E68EA66B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D93A-2757-40C5-8C89-9CDAEDA4962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84940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0DD2E8-61AE-2117-C061-10ECEB17D0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9F19FF-4E13-BED6-91A7-89CE8416B0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C1FA9A-FD5D-414A-4D51-FE0375B67E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CE70DD5-0490-DAC8-F164-7E5CE090BD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2F0EE-EC3F-4547-898F-5436AB963996}" type="datetimeFigureOut">
              <a:rPr lang="en-AU" smtClean="0"/>
              <a:t>28/09/2022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4ED10D-0C1A-FBD5-DE28-53E69B80ED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2E6CDA-FF06-06B9-A696-60728C5B6D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D93A-2757-40C5-8C89-9CDAEDA4962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358727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A43BEA-823D-29AF-3F54-4C32F03FD8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FB8CD1D-27B6-7288-1AA4-D8C720232CD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7FD0F4-2E48-32B3-DE38-4BBF9CA1F5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96FE5E8-5C5E-8A19-C111-7933A0DEDC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2F0EE-EC3F-4547-898F-5436AB963996}" type="datetimeFigureOut">
              <a:rPr lang="en-AU" smtClean="0"/>
              <a:t>28/09/2022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77FACE-BA27-127A-E5AB-740ABE038D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7B7729-B03D-883A-5568-09739D8891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D93A-2757-40C5-8C89-9CDAEDA4962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69700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884B2A7-1469-2637-0A43-BFB33F5BB8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251DD8-6FAD-B0FF-8DAB-DBD58D69F5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4989C1-C5F4-F3BF-8E8C-A440A6FBA6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A2F0EE-EC3F-4547-898F-5436AB963996}" type="datetimeFigureOut">
              <a:rPr lang="en-AU" smtClean="0"/>
              <a:t>28/09/2022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FBF512-2FB4-7D81-35F5-3815397955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1C203F-95D1-B8AF-B0A4-1675BC3E18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44D93A-2757-40C5-8C89-9CDAEDA4962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621943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AE904C6F-152E-5D7C-AF34-20CB9AB97EA7}"/>
              </a:ext>
            </a:extLst>
          </p:cNvPr>
          <p:cNvGrpSpPr/>
          <p:nvPr/>
        </p:nvGrpSpPr>
        <p:grpSpPr>
          <a:xfrm>
            <a:off x="15616" y="2109629"/>
            <a:ext cx="12176384" cy="2670053"/>
            <a:chOff x="1" y="1988630"/>
            <a:chExt cx="12176384" cy="2670053"/>
          </a:xfrm>
        </p:grpSpPr>
        <p:pic>
          <p:nvPicPr>
            <p:cNvPr id="4" name="Picture 3" descr="A picture containing indoor, floor, ceiling, window&#10;&#10;Description automatically generated">
              <a:extLst>
                <a:ext uri="{FF2B5EF4-FFF2-40B4-BE49-F238E27FC236}">
                  <a16:creationId xmlns:a16="http://schemas.microsoft.com/office/drawing/2014/main" id="{EB5EE7A6-F786-F276-378D-5DE1A248B3A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988630"/>
              <a:ext cx="4039756" cy="2650045"/>
            </a:xfrm>
            <a:prstGeom prst="rect">
              <a:avLst/>
            </a:prstGeom>
          </p:spPr>
        </p:pic>
        <p:pic>
          <p:nvPicPr>
            <p:cNvPr id="5" name="Picture 4" descr="A house with a garage&#10;&#10;Description automatically generated with low confidence">
              <a:extLst>
                <a:ext uri="{FF2B5EF4-FFF2-40B4-BE49-F238E27FC236}">
                  <a16:creationId xmlns:a16="http://schemas.microsoft.com/office/drawing/2014/main" id="{65B2345B-4B43-45AE-56EA-FB36AA29055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07969" y="1988630"/>
              <a:ext cx="3976061" cy="2650045"/>
            </a:xfrm>
            <a:prstGeom prst="rect">
              <a:avLst/>
            </a:prstGeom>
          </p:spPr>
        </p:pic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1B7F14CD-3623-3D66-67AC-A6E98F913E61}"/>
                </a:ext>
              </a:extLst>
            </p:cNvPr>
            <p:cNvGrpSpPr/>
            <p:nvPr/>
          </p:nvGrpSpPr>
          <p:grpSpPr>
            <a:xfrm>
              <a:off x="5188595" y="2344957"/>
              <a:ext cx="2020073" cy="1949464"/>
              <a:chOff x="5188595" y="2344957"/>
              <a:chExt cx="1952625" cy="1937385"/>
            </a:xfrm>
            <a:solidFill>
              <a:schemeClr val="accent1">
                <a:lumMod val="50000"/>
                <a:alpha val="30000"/>
              </a:schemeClr>
            </a:solidFill>
          </p:grpSpPr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E3575A4D-89ED-EB46-C5D4-1BE101462B27}"/>
                  </a:ext>
                </a:extLst>
              </p:cNvPr>
              <p:cNvSpPr/>
              <p:nvPr/>
            </p:nvSpPr>
            <p:spPr>
              <a:xfrm>
                <a:off x="5188595" y="2344957"/>
                <a:ext cx="1952625" cy="1937385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A87D1FE-F85E-7009-A5FB-CEE6974EB415}"/>
                  </a:ext>
                </a:extLst>
              </p:cNvPr>
              <p:cNvSpPr txBox="1"/>
              <p:nvPr/>
            </p:nvSpPr>
            <p:spPr>
              <a:xfrm>
                <a:off x="5445299" y="3024568"/>
                <a:ext cx="1444884" cy="646331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600" dirty="0">
                    <a:solidFill>
                      <a:schemeClr val="bg1"/>
                    </a:solidFill>
                  </a:rPr>
                  <a:t>Sell</a:t>
                </a:r>
                <a:endParaRPr lang="en-AU" sz="36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81ED542E-BF94-71D8-187F-EC4F18E51B76}"/>
                </a:ext>
              </a:extLst>
            </p:cNvPr>
            <p:cNvGrpSpPr/>
            <p:nvPr/>
          </p:nvGrpSpPr>
          <p:grpSpPr>
            <a:xfrm>
              <a:off x="1056899" y="2357036"/>
              <a:ext cx="1952625" cy="1937385"/>
              <a:chOff x="5129292" y="2344959"/>
              <a:chExt cx="1952625" cy="1937385"/>
            </a:xfrm>
            <a:solidFill>
              <a:schemeClr val="accent1">
                <a:lumMod val="50000"/>
                <a:alpha val="30000"/>
              </a:schemeClr>
            </a:solidFill>
          </p:grpSpPr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A25393A1-DB78-C936-6C55-5F5A534B2B81}"/>
                  </a:ext>
                </a:extLst>
              </p:cNvPr>
              <p:cNvSpPr/>
              <p:nvPr/>
            </p:nvSpPr>
            <p:spPr>
              <a:xfrm>
                <a:off x="5129292" y="2344959"/>
                <a:ext cx="1952625" cy="1937385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10A90B6-390F-5C4D-7259-251C8984C70D}"/>
                  </a:ext>
                </a:extLst>
              </p:cNvPr>
              <p:cNvSpPr txBox="1"/>
              <p:nvPr/>
            </p:nvSpPr>
            <p:spPr>
              <a:xfrm>
                <a:off x="5373557" y="2898152"/>
                <a:ext cx="1444884" cy="646331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600" dirty="0">
                    <a:solidFill>
                      <a:schemeClr val="bg1"/>
                    </a:solidFill>
                  </a:rPr>
                  <a:t>Buy</a:t>
                </a:r>
                <a:endParaRPr lang="en-AU" sz="3600" dirty="0">
                  <a:solidFill>
                    <a:schemeClr val="bg1"/>
                  </a:solidFill>
                </a:endParaRPr>
              </a:p>
            </p:txBody>
          </p:sp>
        </p:grpSp>
        <p:pic>
          <p:nvPicPr>
            <p:cNvPr id="12" name="Picture 11" descr="A picture containing building, sky, outdoor, house&#10;&#10;Description automatically generated">
              <a:extLst>
                <a:ext uri="{FF2B5EF4-FFF2-40B4-BE49-F238E27FC236}">
                  <a16:creationId xmlns:a16="http://schemas.microsoft.com/office/drawing/2014/main" id="{B35F422C-EF55-149D-01C0-DC8C206DCC3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56656" y="2008638"/>
              <a:ext cx="4019729" cy="2650045"/>
            </a:xfrm>
            <a:prstGeom prst="rect">
              <a:avLst/>
            </a:prstGeom>
          </p:spPr>
        </p:pic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67B1DB72-D326-AAC9-8030-EF5B8282C21E}"/>
                </a:ext>
              </a:extLst>
            </p:cNvPr>
            <p:cNvGrpSpPr/>
            <p:nvPr/>
          </p:nvGrpSpPr>
          <p:grpSpPr>
            <a:xfrm>
              <a:off x="9190210" y="2346294"/>
              <a:ext cx="1952625" cy="1937385"/>
              <a:chOff x="5129292" y="2344959"/>
              <a:chExt cx="1952625" cy="1937385"/>
            </a:xfrm>
            <a:solidFill>
              <a:schemeClr val="accent1">
                <a:lumMod val="50000"/>
                <a:alpha val="30000"/>
              </a:schemeClr>
            </a:solidFill>
          </p:grpSpPr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F298E621-6729-2525-E3F6-9BF8D35EAD21}"/>
                  </a:ext>
                </a:extLst>
              </p:cNvPr>
              <p:cNvSpPr/>
              <p:nvPr/>
            </p:nvSpPr>
            <p:spPr>
              <a:xfrm>
                <a:off x="5129292" y="2344959"/>
                <a:ext cx="1952625" cy="1937385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F168FF85-2B52-35E4-F1FD-1EBA493C64C7}"/>
                  </a:ext>
                </a:extLst>
              </p:cNvPr>
              <p:cNvSpPr txBox="1"/>
              <p:nvPr/>
            </p:nvSpPr>
            <p:spPr>
              <a:xfrm>
                <a:off x="5261029" y="2843527"/>
                <a:ext cx="1689149" cy="1200329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600" dirty="0">
                    <a:solidFill>
                      <a:schemeClr val="bg1"/>
                    </a:solidFill>
                  </a:rPr>
                  <a:t>Fairway Villages</a:t>
                </a:r>
                <a:endParaRPr lang="en-AU" sz="3600" dirty="0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C6F9FB02-F63F-0F49-3939-9B5EE580A936}"/>
              </a:ext>
            </a:extLst>
          </p:cNvPr>
          <p:cNvSpPr txBox="1"/>
          <p:nvPr/>
        </p:nvSpPr>
        <p:spPr>
          <a:xfrm>
            <a:off x="2661531" y="6392569"/>
            <a:ext cx="610783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AU" sz="1800" b="1" dirty="0">
                <a:solidFill>
                  <a:srgbClr val="002760"/>
                </a:solidFill>
                <a:latin typeface="Georgia Pro Semibold" panose="02040702050405020303" pitchFamily="18" charset="0"/>
                <a:cs typeface="Microsoft Tai Le" panose="020B0502040204020203" pitchFamily="34" charset="0"/>
              </a:rPr>
              <a:t> </a:t>
            </a:r>
            <a:r>
              <a:rPr lang="en-AU" sz="1800" b="1" dirty="0">
                <a:solidFill>
                  <a:srgbClr val="66BA45"/>
                </a:solidFill>
                <a:latin typeface="Georgia Pro Semibold" panose="02040702050405020303" pitchFamily="18" charset="0"/>
                <a:cs typeface="Microsoft Tai Le" panose="020B0502040204020203" pitchFamily="34" charset="0"/>
              </a:rPr>
              <a:t>FEATURED PROPERTIES</a:t>
            </a:r>
            <a:r>
              <a:rPr lang="en-AU" sz="2000" b="1" dirty="0">
                <a:solidFill>
                  <a:srgbClr val="66BA45"/>
                </a:solidFill>
                <a:latin typeface="Georgia Pro Light" panose="020B0604020202020204" pitchFamily="18" charset="0"/>
                <a:ea typeface="Gungsuh" panose="020B0503020000020004" pitchFamily="18" charset="-127"/>
              </a:rPr>
              <a:t> </a:t>
            </a:r>
            <a:endParaRPr lang="en-AU" dirty="0">
              <a:solidFill>
                <a:srgbClr val="66BA45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DCCB1E5-268E-B695-78E1-85F91079094A}"/>
              </a:ext>
            </a:extLst>
          </p:cNvPr>
          <p:cNvSpPr/>
          <p:nvPr/>
        </p:nvSpPr>
        <p:spPr>
          <a:xfrm>
            <a:off x="-20602" y="5108423"/>
            <a:ext cx="12192000" cy="169827"/>
          </a:xfrm>
          <a:prstGeom prst="rect">
            <a:avLst/>
          </a:prstGeom>
          <a:solidFill>
            <a:srgbClr val="58595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E852EE4-D71D-39E7-86FB-B3E1F3B74E3E}"/>
              </a:ext>
            </a:extLst>
          </p:cNvPr>
          <p:cNvSpPr/>
          <p:nvPr/>
        </p:nvSpPr>
        <p:spPr>
          <a:xfrm>
            <a:off x="0" y="0"/>
            <a:ext cx="12192000" cy="355107"/>
          </a:xfrm>
          <a:prstGeom prst="rect">
            <a:avLst/>
          </a:prstGeom>
          <a:solidFill>
            <a:srgbClr val="0027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4FBCB2B-AD1F-D6F1-C1DD-3C9E209F2FFC}"/>
              </a:ext>
            </a:extLst>
          </p:cNvPr>
          <p:cNvSpPr/>
          <p:nvPr/>
        </p:nvSpPr>
        <p:spPr>
          <a:xfrm>
            <a:off x="0" y="1406607"/>
            <a:ext cx="12192000" cy="523220"/>
          </a:xfrm>
          <a:prstGeom prst="rect">
            <a:avLst/>
          </a:prstGeom>
          <a:solidFill>
            <a:srgbClr val="58595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10271E2-C64E-01C0-384E-2A3897AC23D4}"/>
              </a:ext>
            </a:extLst>
          </p:cNvPr>
          <p:cNvGrpSpPr/>
          <p:nvPr/>
        </p:nvGrpSpPr>
        <p:grpSpPr>
          <a:xfrm>
            <a:off x="0" y="457989"/>
            <a:ext cx="3737499" cy="923330"/>
            <a:chOff x="0" y="457989"/>
            <a:chExt cx="3737499" cy="923330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7E33848C-3E74-008D-3B37-C957F82D5B5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0" y="457989"/>
              <a:ext cx="1243668" cy="923330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92DC8E8D-8BFD-9810-2642-8658F7E9ED3F}"/>
                </a:ext>
              </a:extLst>
            </p:cNvPr>
            <p:cNvSpPr txBox="1"/>
            <p:nvPr/>
          </p:nvSpPr>
          <p:spPr>
            <a:xfrm>
              <a:off x="1006966" y="658044"/>
              <a:ext cx="273053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2800" b="1" dirty="0">
                  <a:solidFill>
                    <a:srgbClr val="002760"/>
                  </a:solidFill>
                  <a:latin typeface="Georgia Pro Semibold" panose="02040702050405020303" pitchFamily="18" charset="0"/>
                  <a:cs typeface="Microsoft Tai Le" panose="020B0502040204020203" pitchFamily="34" charset="0"/>
                </a:rPr>
                <a:t>Fair</a:t>
              </a:r>
              <a:r>
                <a:rPr lang="en-AU" sz="2800" b="1" dirty="0">
                  <a:solidFill>
                    <a:srgbClr val="66BA45"/>
                  </a:solidFill>
                  <a:latin typeface="Georgia Pro Semibold" panose="02040702050405020303" pitchFamily="18" charset="0"/>
                  <a:cs typeface="Microsoft Tai Le" panose="020B0502040204020203" pitchFamily="34" charset="0"/>
                </a:rPr>
                <a:t>way</a:t>
              </a:r>
              <a:r>
                <a:rPr lang="en-AU" sz="2800" b="1" dirty="0">
                  <a:solidFill>
                    <a:srgbClr val="002760"/>
                  </a:solidFill>
                  <a:latin typeface="Georgia Pro Semibold" panose="02040702050405020303" pitchFamily="18" charset="0"/>
                  <a:cs typeface="Microsoft Tai Le" panose="020B0502040204020203" pitchFamily="34" charset="0"/>
                </a:rPr>
                <a:t> Realty</a:t>
              </a:r>
              <a:r>
                <a:rPr lang="en-AU" sz="2800" b="1" dirty="0">
                  <a:solidFill>
                    <a:srgbClr val="002760"/>
                  </a:solidFill>
                  <a:latin typeface="Georgia Pro Light" panose="020B0604020202020204" pitchFamily="18" charset="0"/>
                  <a:ea typeface="Gungsuh" panose="020B0503020000020004" pitchFamily="18" charset="-127"/>
                </a:rPr>
                <a:t> </a:t>
              </a: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541250AC-4DE4-175D-C34B-38019BC23695}"/>
              </a:ext>
            </a:extLst>
          </p:cNvPr>
          <p:cNvSpPr txBox="1"/>
          <p:nvPr/>
        </p:nvSpPr>
        <p:spPr>
          <a:xfrm>
            <a:off x="6095999" y="684139"/>
            <a:ext cx="55606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/>
              <a:t>Home       About        Buy       Sell       Project Sales    Contact Us  </a:t>
            </a:r>
            <a:endParaRPr lang="en-AU" sz="1600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F154A54-CD77-94A4-E096-27E9F132202C}"/>
              </a:ext>
            </a:extLst>
          </p:cNvPr>
          <p:cNvGrpSpPr/>
          <p:nvPr/>
        </p:nvGrpSpPr>
        <p:grpSpPr>
          <a:xfrm>
            <a:off x="1970843" y="1484201"/>
            <a:ext cx="9969625" cy="512353"/>
            <a:chOff x="3045041" y="1510296"/>
            <a:chExt cx="6853561" cy="512353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9477DA2F-B55D-51A1-217B-3D7B67372C20}"/>
                </a:ext>
              </a:extLst>
            </p:cNvPr>
            <p:cNvSpPr/>
            <p:nvPr/>
          </p:nvSpPr>
          <p:spPr>
            <a:xfrm>
              <a:off x="3045041" y="1510296"/>
              <a:ext cx="6853561" cy="355107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B7B65D9A-0921-2198-BBD8-921F7BF23469}"/>
                </a:ext>
              </a:extLst>
            </p:cNvPr>
            <p:cNvSpPr txBox="1"/>
            <p:nvPr/>
          </p:nvSpPr>
          <p:spPr>
            <a:xfrm>
              <a:off x="3124939" y="1560984"/>
              <a:ext cx="669376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200" b="1" dirty="0"/>
                <a:t>Thinking of selling, buying or investing? Please contact us </a:t>
              </a:r>
              <a:r>
                <a:rPr lang="en-AU" sz="1200" dirty="0"/>
                <a:t>: Name                                                       email                                                                     Submit</a:t>
              </a:r>
            </a:p>
          </p:txBody>
        </p:sp>
      </p:grpSp>
      <p:sp>
        <p:nvSpPr>
          <p:cNvPr id="28" name="Rectangle 27">
            <a:extLst>
              <a:ext uri="{FF2B5EF4-FFF2-40B4-BE49-F238E27FC236}">
                <a16:creationId xmlns:a16="http://schemas.microsoft.com/office/drawing/2014/main" id="{DCAE30EA-420A-FEA3-2B9C-669BC02D4158}"/>
              </a:ext>
            </a:extLst>
          </p:cNvPr>
          <p:cNvSpPr/>
          <p:nvPr/>
        </p:nvSpPr>
        <p:spPr>
          <a:xfrm>
            <a:off x="-20602" y="6188975"/>
            <a:ext cx="12192000" cy="182485"/>
          </a:xfrm>
          <a:prstGeom prst="rect">
            <a:avLst/>
          </a:prstGeom>
          <a:solidFill>
            <a:srgbClr val="0027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6665639-D2D8-E068-15B6-DF5F1E5F6AC3}"/>
              </a:ext>
            </a:extLst>
          </p:cNvPr>
          <p:cNvSpPr txBox="1"/>
          <p:nvPr/>
        </p:nvSpPr>
        <p:spPr>
          <a:xfrm>
            <a:off x="301841" y="5646198"/>
            <a:ext cx="3107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/>
              <a:t>About Fairway Realty text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0323501-C960-3AD5-BE2C-52E24F884A58}"/>
              </a:ext>
            </a:extLst>
          </p:cNvPr>
          <p:cNvSpPr txBox="1"/>
          <p:nvPr/>
        </p:nvSpPr>
        <p:spPr>
          <a:xfrm>
            <a:off x="8060782" y="6407958"/>
            <a:ext cx="25535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/>
              <a:t>Set 3 across</a:t>
            </a:r>
          </a:p>
        </p:txBody>
      </p:sp>
    </p:spTree>
    <p:extLst>
      <p:ext uri="{BB962C8B-B14F-4D97-AF65-F5344CB8AC3E}">
        <p14:creationId xmlns:p14="http://schemas.microsoft.com/office/powerpoint/2010/main" val="22201470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indoor, ceiling, wall, floor&#10;&#10;Description automatically generated">
            <a:extLst>
              <a:ext uri="{FF2B5EF4-FFF2-40B4-BE49-F238E27FC236}">
                <a16:creationId xmlns:a16="http://schemas.microsoft.com/office/drawing/2014/main" id="{6CBA02F8-2102-1557-9AD3-23430F6C43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323" y="594241"/>
            <a:ext cx="3286125" cy="2190750"/>
          </a:xfrm>
          <a:prstGeom prst="rect">
            <a:avLst/>
          </a:prstGeom>
        </p:spPr>
      </p:pic>
      <p:pic>
        <p:nvPicPr>
          <p:cNvPr id="5" name="Picture 4" descr="A picture containing floor, indoor, room, sofa&#10;&#10;Description automatically generated">
            <a:extLst>
              <a:ext uri="{FF2B5EF4-FFF2-40B4-BE49-F238E27FC236}">
                <a16:creationId xmlns:a16="http://schemas.microsoft.com/office/drawing/2014/main" id="{B6B30C9B-03C9-4392-9280-2F5E3FCE60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2950" y="594241"/>
            <a:ext cx="3390900" cy="2260600"/>
          </a:xfrm>
          <a:prstGeom prst="rect">
            <a:avLst/>
          </a:prstGeom>
        </p:spPr>
      </p:pic>
      <p:pic>
        <p:nvPicPr>
          <p:cNvPr id="7" name="Picture 6" descr="A picture containing text, sky, outdoor, road&#10;&#10;Description automatically generated">
            <a:extLst>
              <a:ext uri="{FF2B5EF4-FFF2-40B4-BE49-F238E27FC236}">
                <a16:creationId xmlns:a16="http://schemas.microsoft.com/office/drawing/2014/main" id="{ABB4B9E0-3797-ACD2-A47E-3D8F3ECCF2E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6767" y="594241"/>
            <a:ext cx="3390901" cy="2260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DD46A29-EA79-8BA7-F4BD-CE836911EB9F}"/>
              </a:ext>
            </a:extLst>
          </p:cNvPr>
          <p:cNvSpPr txBox="1"/>
          <p:nvPr/>
        </p:nvSpPr>
        <p:spPr>
          <a:xfrm>
            <a:off x="1343024" y="6084670"/>
            <a:ext cx="22002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/>
              <a:t>Property 4 text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4360172-D257-B878-0982-D37BAA73A731}"/>
              </a:ext>
            </a:extLst>
          </p:cNvPr>
          <p:cNvSpPr txBox="1"/>
          <p:nvPr/>
        </p:nvSpPr>
        <p:spPr>
          <a:xfrm>
            <a:off x="5272091" y="2926318"/>
            <a:ext cx="22002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/>
              <a:t>Property 2 text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457D536-017B-BBC9-7C12-463E4B163AE1}"/>
              </a:ext>
            </a:extLst>
          </p:cNvPr>
          <p:cNvSpPr txBox="1"/>
          <p:nvPr/>
        </p:nvSpPr>
        <p:spPr>
          <a:xfrm>
            <a:off x="9315452" y="2901434"/>
            <a:ext cx="22002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/>
              <a:t>Property 3 text</a:t>
            </a:r>
          </a:p>
        </p:txBody>
      </p:sp>
      <p:pic>
        <p:nvPicPr>
          <p:cNvPr id="12" name="Picture 11" descr="A picture containing indoor, ceiling, wall, floor&#10;&#10;Description automatically generated">
            <a:extLst>
              <a:ext uri="{FF2B5EF4-FFF2-40B4-BE49-F238E27FC236}">
                <a16:creationId xmlns:a16="http://schemas.microsoft.com/office/drawing/2014/main" id="{F83E5F77-DB2D-D1AB-A7DB-40BD6516E2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5338" y="3692268"/>
            <a:ext cx="3390900" cy="2260600"/>
          </a:xfrm>
          <a:prstGeom prst="rect">
            <a:avLst/>
          </a:prstGeom>
        </p:spPr>
      </p:pic>
      <p:pic>
        <p:nvPicPr>
          <p:cNvPr id="13" name="Picture 12" descr="A picture containing text, sky, outdoor, road&#10;&#10;Description automatically generated">
            <a:extLst>
              <a:ext uri="{FF2B5EF4-FFF2-40B4-BE49-F238E27FC236}">
                <a16:creationId xmlns:a16="http://schemas.microsoft.com/office/drawing/2014/main" id="{264DD637-959E-17A4-6698-95A8AA3D6F8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6768" y="3692268"/>
            <a:ext cx="3390901" cy="22606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2A28CA64-E593-ECCD-1583-D69E1D278AC8}"/>
              </a:ext>
            </a:extLst>
          </p:cNvPr>
          <p:cNvSpPr txBox="1"/>
          <p:nvPr/>
        </p:nvSpPr>
        <p:spPr>
          <a:xfrm>
            <a:off x="1135830" y="2890482"/>
            <a:ext cx="26146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600" dirty="0"/>
              <a:t>Property 1 text – click on pic goes to page about property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D687455-D76C-0FB4-6FF7-BCE6BEA2D1AA}"/>
              </a:ext>
            </a:extLst>
          </p:cNvPr>
          <p:cNvSpPr txBox="1"/>
          <p:nvPr/>
        </p:nvSpPr>
        <p:spPr>
          <a:xfrm>
            <a:off x="5262563" y="6084670"/>
            <a:ext cx="22002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/>
              <a:t>Property 5 text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45D4CCA-EB30-A8BC-F14F-2E7603EE9713}"/>
              </a:ext>
            </a:extLst>
          </p:cNvPr>
          <p:cNvSpPr txBox="1"/>
          <p:nvPr/>
        </p:nvSpPr>
        <p:spPr>
          <a:xfrm>
            <a:off x="9182102" y="5990968"/>
            <a:ext cx="22002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/>
              <a:t>Property 6 text</a:t>
            </a:r>
          </a:p>
        </p:txBody>
      </p:sp>
      <p:pic>
        <p:nvPicPr>
          <p:cNvPr id="18" name="Picture 17" descr="A picture containing floor, indoor, window, ceiling&#10;&#10;Description automatically generated">
            <a:extLst>
              <a:ext uri="{FF2B5EF4-FFF2-40B4-BE49-F238E27FC236}">
                <a16:creationId xmlns:a16="http://schemas.microsoft.com/office/drawing/2014/main" id="{52C09066-6EC3-BA4C-AFBC-86950A9C473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323" y="3692268"/>
            <a:ext cx="3286125" cy="2175391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741E1077-EB01-8BF8-19C8-D6159E21DD41}"/>
              </a:ext>
            </a:extLst>
          </p:cNvPr>
          <p:cNvSpPr/>
          <p:nvPr/>
        </p:nvSpPr>
        <p:spPr>
          <a:xfrm>
            <a:off x="0" y="520"/>
            <a:ext cx="12192000" cy="274482"/>
          </a:xfrm>
          <a:prstGeom prst="rect">
            <a:avLst/>
          </a:prstGeom>
          <a:solidFill>
            <a:srgbClr val="10656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657242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186F008-97AA-C285-59B6-EB893BE11191}"/>
              </a:ext>
            </a:extLst>
          </p:cNvPr>
          <p:cNvSpPr/>
          <p:nvPr/>
        </p:nvSpPr>
        <p:spPr>
          <a:xfrm>
            <a:off x="0" y="5468645"/>
            <a:ext cx="12192000" cy="1369347"/>
          </a:xfrm>
          <a:prstGeom prst="rect">
            <a:avLst/>
          </a:prstGeom>
          <a:solidFill>
            <a:srgbClr val="0027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A8EDF7C-029C-3388-F502-DB1FC1A77DBE}"/>
              </a:ext>
            </a:extLst>
          </p:cNvPr>
          <p:cNvSpPr txBox="1"/>
          <p:nvPr/>
        </p:nvSpPr>
        <p:spPr>
          <a:xfrm>
            <a:off x="426128" y="5717219"/>
            <a:ext cx="266330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dirty="0">
                <a:solidFill>
                  <a:schemeClr val="bg1"/>
                </a:solidFill>
              </a:rPr>
              <a:t>Fairway Realty Pty Ltd</a:t>
            </a:r>
          </a:p>
          <a:p>
            <a:endParaRPr lang="en-AU" sz="1400" dirty="0">
              <a:solidFill>
                <a:schemeClr val="bg1"/>
              </a:solidFill>
            </a:endParaRPr>
          </a:p>
          <a:p>
            <a:r>
              <a:rPr lang="en-AU" sz="1400" dirty="0">
                <a:solidFill>
                  <a:schemeClr val="bg1"/>
                </a:solidFill>
              </a:rPr>
              <a:t>Terms           Privacy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DCE206E-7351-06D1-EDBE-32E3C197799E}"/>
              </a:ext>
            </a:extLst>
          </p:cNvPr>
          <p:cNvSpPr txBox="1"/>
          <p:nvPr/>
        </p:nvSpPr>
        <p:spPr>
          <a:xfrm>
            <a:off x="2927782" y="889835"/>
            <a:ext cx="610783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AU" sz="1800" b="1" dirty="0">
                <a:solidFill>
                  <a:srgbClr val="002760"/>
                </a:solidFill>
                <a:latin typeface="Georgia Pro Semibold" panose="02040702050405020303" pitchFamily="18" charset="0"/>
                <a:cs typeface="Microsoft Tai Le" panose="020B0502040204020203" pitchFamily="34" charset="0"/>
              </a:rPr>
              <a:t> </a:t>
            </a:r>
            <a:r>
              <a:rPr lang="en-AU" sz="1800" b="1" dirty="0">
                <a:solidFill>
                  <a:srgbClr val="66BA45"/>
                </a:solidFill>
                <a:latin typeface="Georgia Pro Semibold" panose="02040702050405020303" pitchFamily="18" charset="0"/>
                <a:cs typeface="Microsoft Tai Le" panose="020B0502040204020203" pitchFamily="34" charset="0"/>
              </a:rPr>
              <a:t>THINKING OF SELLING?</a:t>
            </a:r>
            <a:r>
              <a:rPr lang="en-AU" sz="2000" b="1" dirty="0">
                <a:solidFill>
                  <a:srgbClr val="66BA45"/>
                </a:solidFill>
                <a:latin typeface="Georgia Pro Light" panose="020B0604020202020204" pitchFamily="18" charset="0"/>
                <a:ea typeface="Gungsuh" panose="020B0503020000020004" pitchFamily="18" charset="-127"/>
              </a:rPr>
              <a:t> </a:t>
            </a:r>
            <a:endParaRPr lang="en-AU" dirty="0">
              <a:solidFill>
                <a:srgbClr val="66BA45"/>
              </a:solidFill>
            </a:endParaRPr>
          </a:p>
        </p:txBody>
      </p:sp>
      <p:pic>
        <p:nvPicPr>
          <p:cNvPr id="15" name="Graphic 14">
            <a:extLst>
              <a:ext uri="{FF2B5EF4-FFF2-40B4-BE49-F238E27FC236}">
                <a16:creationId xmlns:a16="http://schemas.microsoft.com/office/drawing/2014/main" id="{6DAEA242-51F0-B246-54BD-4BCEE40800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941102" y="5761893"/>
            <a:ext cx="1521857" cy="733425"/>
          </a:xfrm>
          <a:prstGeom prst="rect">
            <a:avLst/>
          </a:prstGeom>
        </p:spPr>
      </p:pic>
      <p:pic>
        <p:nvPicPr>
          <p:cNvPr id="16" name="Picture 15" descr="Text, logo, company name&#10;&#10;Description automatically generated">
            <a:extLst>
              <a:ext uri="{FF2B5EF4-FFF2-40B4-BE49-F238E27FC236}">
                <a16:creationId xmlns:a16="http://schemas.microsoft.com/office/drawing/2014/main" id="{357112E3-7ED5-F10D-6AE3-41421E7C95E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5074" y="5636542"/>
            <a:ext cx="1672631" cy="947824"/>
          </a:xfrm>
          <a:prstGeom prst="rect">
            <a:avLst/>
          </a:prstGeom>
        </p:spPr>
      </p:pic>
      <p:pic>
        <p:nvPicPr>
          <p:cNvPr id="17" name="Picture 16" descr="Text&#10;&#10;Description automatically generated">
            <a:extLst>
              <a:ext uri="{FF2B5EF4-FFF2-40B4-BE49-F238E27FC236}">
                <a16:creationId xmlns:a16="http://schemas.microsoft.com/office/drawing/2014/main" id="{7C569061-2C81-8437-D7A7-B87946E1C1E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6936" y="5660229"/>
            <a:ext cx="1672631" cy="909189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8129C577-11CB-C69A-2B95-1BC9CB3D7A6A}"/>
              </a:ext>
            </a:extLst>
          </p:cNvPr>
          <p:cNvSpPr/>
          <p:nvPr/>
        </p:nvSpPr>
        <p:spPr>
          <a:xfrm>
            <a:off x="0" y="-848"/>
            <a:ext cx="12192000" cy="274482"/>
          </a:xfrm>
          <a:prstGeom prst="rect">
            <a:avLst/>
          </a:prstGeom>
          <a:solidFill>
            <a:srgbClr val="10656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1CAD9AC4-A7E1-CB67-FE66-5E8E61C3E219}"/>
              </a:ext>
            </a:extLst>
          </p:cNvPr>
          <p:cNvSpPr/>
          <p:nvPr/>
        </p:nvSpPr>
        <p:spPr>
          <a:xfrm>
            <a:off x="411332" y="1990725"/>
            <a:ext cx="2088472" cy="3289823"/>
          </a:xfrm>
          <a:prstGeom prst="roundRect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>
                <a:solidFill>
                  <a:schemeClr val="tx1"/>
                </a:solidFill>
              </a:rPr>
              <a:t>Testimonial</a:t>
            </a: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63D73E01-58F9-360F-C8D9-267A511DDA34}"/>
              </a:ext>
            </a:extLst>
          </p:cNvPr>
          <p:cNvSpPr/>
          <p:nvPr/>
        </p:nvSpPr>
        <p:spPr>
          <a:xfrm>
            <a:off x="3298147" y="1990725"/>
            <a:ext cx="2088472" cy="3289823"/>
          </a:xfrm>
          <a:prstGeom prst="roundRect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>
                <a:solidFill>
                  <a:schemeClr val="tx1"/>
                </a:solidFill>
              </a:rPr>
              <a:t>Testimonial</a:t>
            </a: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753A1993-CD76-C978-C7CC-9D6F4C397182}"/>
              </a:ext>
            </a:extLst>
          </p:cNvPr>
          <p:cNvSpPr/>
          <p:nvPr/>
        </p:nvSpPr>
        <p:spPr>
          <a:xfrm>
            <a:off x="6502801" y="1990725"/>
            <a:ext cx="2088472" cy="3289823"/>
          </a:xfrm>
          <a:prstGeom prst="roundRect">
            <a:avLst>
              <a:gd name="adj" fmla="val 17517"/>
            </a:avLst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>
                <a:solidFill>
                  <a:schemeClr val="tx1"/>
                </a:solidFill>
              </a:rPr>
              <a:t>Testimonial</a:t>
            </a: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13AD663D-27F9-E97E-BC77-710A82BC8CCF}"/>
              </a:ext>
            </a:extLst>
          </p:cNvPr>
          <p:cNvSpPr/>
          <p:nvPr/>
        </p:nvSpPr>
        <p:spPr>
          <a:xfrm>
            <a:off x="9548673" y="1975097"/>
            <a:ext cx="2088472" cy="3289823"/>
          </a:xfrm>
          <a:prstGeom prst="roundRect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>
                <a:solidFill>
                  <a:schemeClr val="tx1"/>
                </a:solidFill>
              </a:rPr>
              <a:t>Testimonial</a:t>
            </a:r>
          </a:p>
        </p:txBody>
      </p:sp>
    </p:spTree>
    <p:extLst>
      <p:ext uri="{BB962C8B-B14F-4D97-AF65-F5344CB8AC3E}">
        <p14:creationId xmlns:p14="http://schemas.microsoft.com/office/powerpoint/2010/main" val="12825993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81</Words>
  <Application>Microsoft Office PowerPoint</Application>
  <PresentationFormat>Widescreen</PresentationFormat>
  <Paragraphs>23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Georgia Pro Light</vt:lpstr>
      <vt:lpstr>Georgia Pro Semibold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Anthony Kiernan</dc:creator>
  <cp:lastModifiedBy>Anthony Kiernan</cp:lastModifiedBy>
  <cp:revision>6</cp:revision>
  <dcterms:created xsi:type="dcterms:W3CDTF">2022-09-28T06:30:15Z</dcterms:created>
  <dcterms:modified xsi:type="dcterms:W3CDTF">2022-09-28T08:07:18Z</dcterms:modified>
</cp:coreProperties>
</file>